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2" r:id="rId3"/>
    <p:sldId id="273" r:id="rId4"/>
    <p:sldId id="274" r:id="rId5"/>
    <p:sldId id="264" r:id="rId6"/>
    <p:sldId id="262" r:id="rId7"/>
    <p:sldId id="256" r:id="rId8"/>
    <p:sldId id="275" r:id="rId9"/>
    <p:sldId id="271" r:id="rId10"/>
    <p:sldId id="265" r:id="rId11"/>
    <p:sldId id="266" r:id="rId12"/>
    <p:sldId id="267" r:id="rId13"/>
    <p:sldId id="268" r:id="rId14"/>
    <p:sldId id="269" r:id="rId15"/>
    <p:sldId id="257" r:id="rId16"/>
    <p:sldId id="259" r:id="rId17"/>
    <p:sldId id="260" r:id="rId18"/>
    <p:sldId id="26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1295400"/>
            <a:ext cx="557569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ЖАТ АҒЫМДАР</a:t>
            </a:r>
          </a:p>
          <a:p>
            <a:pPr algn="ctr"/>
            <a:r>
              <a:rPr lang="kk-KZ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АҚИҚАТЫ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Ð°ÑÑÐ¸Ð½ÐºÐ¸ Ð¿Ð¾ Ð·Ð°Ð¿ÑÐ¾ÑÑ Ð¼Ð°Ð·ÑÐ°Ð±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ÐÐ°ÑÑÐ¸Ð½ÐºÐ¸ Ð¿Ð¾ Ð·Ð°Ð¿ÑÐ¾ÑÑ Ð¼Ð°Ð·ÑÐ°Ð±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ÐÐ°ÑÑÐ¸Ð½ÐºÐ¸ Ð¿Ð¾ Ð·Ð°Ð¿ÑÐ¾ÑÑ Ð¼Ð°Ð·ÑÐ°Ð±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2257" y="304800"/>
            <a:ext cx="774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Жат ағымдарға кетудің алдын алу жолдары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k-KZ" dirty="0" smtClean="0"/>
              <a:t>Діни ақпараттарды мешіт имамдарынан, муфтияттың ресми   сайттарынан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muftyat.kz</a:t>
            </a:r>
            <a:r>
              <a:rPr lang="ru-RU" dirty="0" smtClean="0"/>
              <a:t>, </a:t>
            </a:r>
            <a:r>
              <a:rPr lang="en-US" dirty="0" smtClean="0"/>
              <a:t>azan.kz, </a:t>
            </a:r>
            <a:r>
              <a:rPr lang="en-US" dirty="0" smtClean="0"/>
              <a:t>minbar.kz</a:t>
            </a:r>
            <a:r>
              <a:rPr lang="ru-RU" dirty="0" smtClean="0"/>
              <a:t>)</a:t>
            </a:r>
            <a:r>
              <a:rPr lang="kk-KZ" dirty="0" smtClean="0"/>
              <a:t> алу;</a:t>
            </a:r>
          </a:p>
          <a:p>
            <a:pPr>
              <a:buFontTx/>
              <a:buChar char="-"/>
            </a:pPr>
            <a:endParaRPr lang="kk-KZ" dirty="0" smtClean="0"/>
          </a:p>
          <a:p>
            <a:endParaRPr lang="ru-RU" dirty="0"/>
          </a:p>
        </p:txBody>
      </p:sp>
      <p:pic>
        <p:nvPicPr>
          <p:cNvPr id="47114" name="Picture 10" descr="http://wapstudio.kz/uploads/muftiyat.kz_1-700x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343400" cy="2743200"/>
          </a:xfrm>
          <a:prstGeom prst="rect">
            <a:avLst/>
          </a:prstGeom>
          <a:noFill/>
        </p:spPr>
      </p:pic>
      <p:sp>
        <p:nvSpPr>
          <p:cNvPr id="47116" name="AutoShape 12" descr="https://azan.kz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azan.kz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ÐÐ°ÑÑÐ¸Ð½ÐºÐ¸ Ð¿Ð¾ Ð·Ð°Ð¿ÑÐ¾ÑÑ azan 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2" name="AutoShape 18" descr="ÐÐ°ÑÑÐ¸Ð½ÐºÐ¸ Ð¿Ð¾ Ð·Ð°Ð¿ÑÐ¾ÑÑ azan 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4" name="AutoShape 20" descr="ÐÐ°ÑÑÐ¸Ð½ÐºÐ¸ Ð¿Ð¾ Ð·Ð°Ð¿ÑÐ¾ÑÑ azan 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2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0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19600"/>
            <a:ext cx="883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76400" y="990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kk-KZ" dirty="0" smtClean="0"/>
              <a:t>Ұлттық салт-дәстүрге құрметпен қарау және ұстану;</a:t>
            </a:r>
          </a:p>
        </p:txBody>
      </p:sp>
      <p:pic>
        <p:nvPicPr>
          <p:cNvPr id="46082" name="Picture 2" descr="ÐÐ°ÑÑÐ¸Ð½ÐºÐ¸ Ð¿Ð¾ Ð·Ð°Ð¿ÑÐ¾ÑÑ Ð±ÐµÑÐ°ÑÐ°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3581400" cy="3810000"/>
          </a:xfrm>
          <a:prstGeom prst="rect">
            <a:avLst/>
          </a:prstGeom>
          <a:noFill/>
        </p:spPr>
      </p:pic>
      <p:pic>
        <p:nvPicPr>
          <p:cNvPr id="46084" name="Picture 4" descr="ÐÐ°ÑÑÐ¸Ð½ÐºÐ¸ Ð¿Ð¾ Ð·Ð°Ð¿ÑÐ¾ÑÑ Ð½Ð°ÑÑÑÐ· Ð¼ÐµÐ¹ÑÐ°Ð¼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81200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63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k-KZ" dirty="0" smtClean="0"/>
              <a:t>Муфтияттың рұқсатын алған уағызшыларды ғана тыңдау;</a:t>
            </a:r>
          </a:p>
          <a:p>
            <a:endParaRPr lang="ru-RU" dirty="0"/>
          </a:p>
        </p:txBody>
      </p:sp>
      <p:pic>
        <p:nvPicPr>
          <p:cNvPr id="52226" name="Picture 2" descr="ÐÐ°ÑÑÐ¸Ð½ÐºÐ¸ Ð¿Ð¾ Ð·Ð°Ð¿ÑÐ¾ÑÑ Ð°ÑÐ¼Ð°Ð½ ÑÐ°Ð½ÑÑÐ±Ð°Ðµ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2819400" cy="2057400"/>
          </a:xfrm>
          <a:prstGeom prst="rect">
            <a:avLst/>
          </a:prstGeom>
          <a:noFill/>
        </p:spPr>
      </p:pic>
      <p:pic>
        <p:nvPicPr>
          <p:cNvPr id="52230" name="Picture 6" descr="ÐÐ°ÑÑÐ¸Ð½ÐºÐ¸ Ð¿Ð¾ Ð·Ð°Ð¿ÑÐ¾ÑÑ ÐµÑÐ»Ð°Ð½ Ð°ÐºÐ°ÑÐ°ÐµÐ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685800"/>
            <a:ext cx="5257800" cy="2057400"/>
          </a:xfrm>
          <a:prstGeom prst="rect">
            <a:avLst/>
          </a:prstGeom>
          <a:noFill/>
        </p:spPr>
      </p:pic>
      <p:pic>
        <p:nvPicPr>
          <p:cNvPr id="52228" name="Picture 4" descr="ÐÐ°ÑÑÐ¸Ð½ÐºÐ¸ Ð¿Ð¾ Ð·Ð°Ð¿ÑÐ¾ÑÑ ÐµÑÑÐ¸Ð½ Ð°Ð¼Ð¸Ñ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685800"/>
            <a:ext cx="3364078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2819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Арман Қуанышбаев,           Ерсін Әміре,             Ерлан Ақатаев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3122" y="3429000"/>
            <a:ext cx="783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/>
              <a:t>-Діни әдебиеттерде Дін істері комитетінің және ҚМДБ-ның рұқсаты болу</a:t>
            </a:r>
            <a:endParaRPr lang="ru-RU" dirty="0"/>
          </a:p>
        </p:txBody>
      </p:sp>
      <p:pic>
        <p:nvPicPr>
          <p:cNvPr id="52234" name="Picture 10" descr="ÐÐ°ÑÑÐ¸Ð½ÐºÐ¸ Ð¿Ð¾ Ð·Ð°Ð¿ÑÐ¾ÑÑ Ð´ÑÐ½Ð¸ ÑÐ°ÑÐ°Ð¿ÑÐ°Ð¼Ð°Ð´Ð°Ð½ Ó©ÑÐºÐµÐ½ ÐºÑÑÐ°Ð¿ÑÐ°Ñ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4800"/>
            <a:ext cx="2830018" cy="2743200"/>
          </a:xfrm>
          <a:prstGeom prst="rect">
            <a:avLst/>
          </a:prstGeom>
          <a:noFill/>
        </p:spPr>
      </p:pic>
      <p:sp>
        <p:nvSpPr>
          <p:cNvPr id="52236" name="AutoShape 12" descr="blob:https://web.whatsapp.com/f71bc84a-d3de-402d-8992-44183dda50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7" name="Picture 13" descr="C:\Users\3\Downloads\WhatsApp Image 2019-01-23 at 12.29.3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114800"/>
            <a:ext cx="6324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52400"/>
            <a:ext cx="589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-Қазақ ақын-жазушыларының шығармаларына жүгіну;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288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  Шәкәрім Құдайбердиев</a:t>
            </a:r>
          </a:p>
          <a:p>
            <a:r>
              <a:rPr lang="kk-KZ" dirty="0" smtClean="0"/>
              <a:t>“Мұсылмандық шарты”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762000"/>
            <a:ext cx="3125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     Ыбырай Алтынсарин</a:t>
            </a:r>
          </a:p>
          <a:p>
            <a:r>
              <a:rPr lang="kk-KZ" dirty="0" smtClean="0"/>
              <a:t>“Мұсылманшылық тұтқасы”</a:t>
            </a:r>
            <a:endParaRPr lang="ru-RU" dirty="0"/>
          </a:p>
        </p:txBody>
      </p:sp>
      <p:pic>
        <p:nvPicPr>
          <p:cNvPr id="51202" name="Picture 2" descr="ÐÐ°ÑÑÐ¸Ð½ÐºÐ¸ Ð¿Ð¾ Ð·Ð°Ð¿ÑÐ¾ÑÑ âÐÒ±ÑÑÐ»Ð¼Ð°Ð½ÑÑÐ»ÑÒ ÑÐ°ÑÑÑ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810000" cy="5181600"/>
          </a:xfrm>
          <a:prstGeom prst="rect">
            <a:avLst/>
          </a:prstGeom>
          <a:noFill/>
        </p:spPr>
      </p:pic>
      <p:pic>
        <p:nvPicPr>
          <p:cNvPr id="51204" name="Picture 4" descr="ÐÐ°ÑÑÐ¸Ð½ÐºÐ¸ Ð¿Ð¾ Ð·Ð°Ð¿ÑÐ¾ÑÑ Ð«Ð±ÑÑÐ°Ð¹ ÐÐ»ÑÑÐ½ÑÐ°ÑÐ¸Ð½ âÐÒ±ÑÑÐ»Ð¼Ð°Ð½ÑÑÐ»ÑÒ ÑÒ±ÑÒÐ°ÑÑ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505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3009" y="152400"/>
            <a:ext cx="339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/>
              <a:t>Балаларға ДҰРЫС тәрбие беру</a:t>
            </a:r>
            <a:endParaRPr lang="ru-RU" dirty="0"/>
          </a:p>
        </p:txBody>
      </p:sp>
      <p:pic>
        <p:nvPicPr>
          <p:cNvPr id="50178" name="Picture 2" descr="ÐÐ°ÑÑÐ¸Ð½ÐºÐ¸ Ð¿Ð¾ Ð·Ð°Ð¿ÑÐ¾ÑÑ Ð±Ð°Ð»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200400" cy="2409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066800"/>
            <a:ext cx="262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kk-KZ" sz="2000" dirty="0" smtClean="0"/>
              <a:t>МАТЕРИАЛДЫҚ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7400" y="9906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/>
              <a:t>       2) РУХАНИ</a:t>
            </a:r>
            <a:endParaRPr lang="ru-RU" sz="2400" dirty="0"/>
          </a:p>
        </p:txBody>
      </p:sp>
      <p:pic>
        <p:nvPicPr>
          <p:cNvPr id="50180" name="Picture 4" descr="ÐÐ°ÑÑÐ¸Ð½ÐºÐ¸ Ð¿Ð¾ Ð·Ð°Ð¿ÑÐ¾ÑÑ Ð¼Ð¾Ð±Ð¸Ð»ÑÐ½ÑÐ¹ ÑÐµÐ»ÐµÑÐ¾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2362200" cy="1600200"/>
          </a:xfrm>
          <a:prstGeom prst="rect">
            <a:avLst/>
          </a:prstGeom>
          <a:noFill/>
        </p:spPr>
      </p:pic>
      <p:pic>
        <p:nvPicPr>
          <p:cNvPr id="50184" name="Picture 8" descr="ÐÐ°ÑÑÐ¸Ð½ÐºÐ¸ Ð¿Ð¾ Ð·Ð°Ð¿ÑÐ¾ÑÑ Ð¾Ð´ÐµÐ¶Ð´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572000"/>
            <a:ext cx="2438400" cy="2286000"/>
          </a:xfrm>
          <a:prstGeom prst="rect">
            <a:avLst/>
          </a:prstGeom>
          <a:noFill/>
        </p:spPr>
      </p:pic>
      <p:pic>
        <p:nvPicPr>
          <p:cNvPr id="50186" name="Picture 10" descr="ÐÐ°ÑÑÐ¸Ð½ÐºÐ¸ Ð¿Ð¾ Ð·Ð°Ð¿ÑÐ¾ÑÑ ÐµÐ´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3124200"/>
            <a:ext cx="2362200" cy="1600200"/>
          </a:xfrm>
          <a:prstGeom prst="rect">
            <a:avLst/>
          </a:prstGeom>
          <a:noFill/>
        </p:spPr>
      </p:pic>
      <p:pic>
        <p:nvPicPr>
          <p:cNvPr id="50188" name="Picture 12" descr="ÐÐ°ÑÑÐ¸Ð½ÐºÐ¸ Ð¿Ð¾ Ð·Ð°Ð¿ÑÐ¾ÑÑ Ð´ÐµÐ½ÑÐ³Ð¸ ÑÐµÐ½Ð³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67000" y="4267200"/>
            <a:ext cx="2667000" cy="1981200"/>
          </a:xfrm>
          <a:prstGeom prst="rect">
            <a:avLst/>
          </a:prstGeom>
          <a:noFill/>
        </p:spPr>
      </p:pic>
      <p:pic>
        <p:nvPicPr>
          <p:cNvPr id="50190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524000"/>
            <a:ext cx="2362200" cy="1295400"/>
          </a:xfrm>
          <a:prstGeom prst="rect">
            <a:avLst/>
          </a:prstGeom>
          <a:noFill/>
        </p:spPr>
      </p:pic>
      <p:pic>
        <p:nvPicPr>
          <p:cNvPr id="50192" name="Picture 16" descr="ÐÐ°ÑÑÐ¸Ð½ÐºÐ¸ Ð¿Ð¾ Ð·Ð°Ð¿ÑÐ¾ÑÑ Ð½Ð°ÑÑÑÐ· Ð¼ÐµÐ¹ÑÐ°Ð¼Ñ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3048000"/>
            <a:ext cx="2341920" cy="1323976"/>
          </a:xfrm>
          <a:prstGeom prst="rect">
            <a:avLst/>
          </a:prstGeom>
          <a:noFill/>
        </p:spPr>
      </p:pic>
      <p:pic>
        <p:nvPicPr>
          <p:cNvPr id="50194" name="Picture 18" descr="ÐÐ°ÑÑÐ¸Ð½ÐºÐ¸ Ð¿Ð¾ Ð·Ð°Ð¿ÑÐ¾ÑÑ Ð¼ÐµÑÐµÑÑ Ð¸ ÑÐµÑÐºÐ¾Ð²Ñ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495800"/>
            <a:ext cx="3200401" cy="2133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57600" y="6096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/>
              <a:t>ҚАЖЕТТІЛІК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145056">
            <a:off x="5310140" y="680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9861674">
            <a:off x="2638011" y="656305"/>
            <a:ext cx="978408" cy="484632"/>
          </a:xfrm>
          <a:prstGeom prst="rightArrow">
            <a:avLst>
              <a:gd name="adj1" fmla="val 50000"/>
              <a:gd name="adj2" fmla="val 43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8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 descr="ÐÐ°ÑÑÐ¸Ð½ÐºÐ¸ Ð¿Ð¾ Ð·Ð°Ð¿ÑÐ¾ÑÑ ÑÑÑÐ¼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371975" cy="327660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09800" y="152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ҚР Қылмыстық Кодексі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4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273-бап. Терроризм актiсi туралы көрiнеу жалған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хабарлау –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мың айлық есептік көрсеткіш мөлшерінде айыппұл салуға не сол мөлшерде түзеу жұмыстарына не бес жылға дейінгі мерзімде бас бостандығын шектеуге не сол мерзімге бас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бостандығынан айыруға жазаланады.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9" name="Picture 1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4292600" cy="32766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258-бап. Террористiк немесе экстремистiк әрекетті қаржыландыру және терроризмге не экстремизмге өзге де дем берушілік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мүлкі тәркіленіп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 жылдан тоғыз жылға дейiнгi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мерзiмге бас бостандығынан айыруға жазаланады.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ÐÐ°ÑÑÐ¸Ð½ÐºÐ¸ Ð¿Ð¾ Ð·Ð°Ð¿ÑÐ¾ÑÑ ÑÐ¸Ð½Ð°Ð½ÑÐ¸ÑÐ¾Ð²Ð°Ð½Ð¸Ðµ ÑÐµÑÑÐ¾ÑÐ¸Ð·Ð¼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8458200" cy="41910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353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256-бап. Терроризмдi насихаттау немесе терроризм актiсiн жасауға жария түрде шақыру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мүлкі тәркіленіп,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 жылдан тоғыз жылға дейiнгi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мерзiмге бас бостандығынан айыруға жазаланады.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ÐÐ°ÑÑÐ¸Ð½ÐºÐ¸ Ð¿Ð¾ Ð·Ð°Ð¿ÑÐ¾ÑÑ ÑÐµÑÑÐ¾ÑÐ¸Ñ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3429000" cy="4766312"/>
          </a:xfrm>
          <a:prstGeom prst="rect">
            <a:avLst/>
          </a:prstGeom>
          <a:noFill/>
          <a:ln w="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260-бап. Террористік немесе экстремистік даярлықтан өту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 жылдан жеті жылға дейінгі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мерзімге бас бостандығынан айыруға жазаланады.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ÐÐ°ÑÑÐ¸Ð½ÐºÐ¸ Ð¿Ð¾ Ð·Ð°Ð¿ÑÐ¾ÑÑ Ð»Ð°Ð³ÐµÑÑ Ð¸Ð³Ð¸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7086600" cy="398030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146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dirty="0" smtClean="0"/>
              <a:t>НАЗАРЛАРЫҢЫЗҒА      РАҚМЕТ 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52400"/>
            <a:ext cx="364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Жат ағымдардың негізгі мақсаты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48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1. Мемлекеттік, ұлттық, идеогемаларды жою</a:t>
            </a:r>
            <a:endParaRPr lang="ru-RU" dirty="0"/>
          </a:p>
        </p:txBody>
      </p:sp>
      <p:pic>
        <p:nvPicPr>
          <p:cNvPr id="54274" name="Picture 2" descr="ÐÐ°ÑÑÐ¸Ð½ÐºÐ¸ Ð¿Ð¾ Ð·Ð°Ð¿ÑÐ¾ÑÑ ÐºÐ°Ð·Ð°Ñ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2381250" cy="30384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553200" y="16764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Дәстүрі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8862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Мәдениеті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5200" y="54864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Туған жері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9400" y="37338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Тарихы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600" y="18288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Діні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8382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Ана тілі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2. Қазақстанның ұлттық, діни, саяси тұрақтылығына нұқсан  келтіру, жікке бөлу:</a:t>
            </a: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85800"/>
            <a:ext cx="4113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2438400"/>
            <a:ext cx="1828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3. Халифат құру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4. Жат ағымдарға ерушілердің садақасының арқасында байлыққа кенелу</a:t>
            </a:r>
            <a:endParaRPr lang="ru-RU" dirty="0"/>
          </a:p>
        </p:txBody>
      </p:sp>
      <p:pic>
        <p:nvPicPr>
          <p:cNvPr id="55300" name="Picture 4" descr="ÐÐ°ÑÑÐ¸Ð½ÐºÐ¸ Ð¿Ð¾ Ð·Ð°Ð¿ÑÐ¾ÑÑ Ð¸Ð³Ð¸Ð» ÑÐ»Ð°Ð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819400"/>
            <a:ext cx="4267200" cy="1524000"/>
          </a:xfrm>
          <a:prstGeom prst="rect">
            <a:avLst/>
          </a:prstGeom>
          <a:noFill/>
        </p:spPr>
      </p:pic>
      <p:pic>
        <p:nvPicPr>
          <p:cNvPr id="55302" name="Picture 6" descr="ÐÐ°ÑÑÐ¸Ð½ÐºÐ¸ Ð¿Ð¾ Ð·Ð°Ð¿ÑÐ¾ÑÑ Ð¼Ð¸Ð»Ð¾ÑÑÑÐ½Ñ Ð²ÐµÑÑÑÑÐ¸Ñ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053312"/>
            <a:ext cx="4191000" cy="180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79" y="228600"/>
            <a:ext cx="8662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5400" dirty="0" smtClean="0"/>
              <a:t>Экстремистік жат ағымдар</a:t>
            </a:r>
            <a:r>
              <a:rPr lang="kk-KZ" dirty="0" smtClean="0"/>
              <a:t>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219200"/>
            <a:ext cx="460331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 smtClean="0"/>
              <a:t>Такфир  уал Хижра</a:t>
            </a:r>
          </a:p>
          <a:p>
            <a:r>
              <a:rPr lang="kk-KZ" sz="4000" dirty="0" smtClean="0"/>
              <a:t>Хизбут Тахрир</a:t>
            </a:r>
          </a:p>
          <a:p>
            <a:r>
              <a:rPr lang="kk-KZ" sz="4000" dirty="0" smtClean="0"/>
              <a:t>Таблиғи Жамағат</a:t>
            </a:r>
          </a:p>
          <a:p>
            <a:r>
              <a:rPr lang="kk-KZ" sz="4000" dirty="0" smtClean="0"/>
              <a:t>Сенім.Білім.Өмір</a:t>
            </a:r>
          </a:p>
          <a:p>
            <a:r>
              <a:rPr lang="kk-KZ" sz="4000" dirty="0" smtClean="0"/>
              <a:t>Аум Синрике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ÐÐ°ÑÑÐ¸Ð½ÐºÐ¸ Ð¿Ð¾ Ð·Ð°Ð¿ÑÐ¾ÑÑ Ð¿ÑÐ¾ÐµÐºÑÐ¸Ð¸ ÑÐ¸Ð»Ð¸Ð½Ð´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ЖАТ АҒЫМДАРДЫҢ АРБАУ ТӘСІЛДЕРІ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ÐÐ°ÑÑÐ¸Ð½ÐºÐ¸ Ð¿Ð¾ Ð·Ð°Ð¿ÑÐ¾ÑÑ ÑÐ¾Ð±Ð¾Ñ ÑÐ»Ð¾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20574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39940" name="Picture 4" descr="ÐÐ°ÑÑÐ¸Ð½ÐºÐ¸ Ð¿Ð¾ Ð·Ð°Ð¿ÑÐ¾ÑÑ Ð½Ð¾Ð³Ð° ÑÐ»Ð¾Ð½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962400" cy="25908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3994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343400"/>
            <a:ext cx="3962400" cy="2514600"/>
          </a:xfrm>
          <a:prstGeom prst="rect">
            <a:avLst/>
          </a:prstGeom>
          <a:noFill/>
        </p:spPr>
      </p:pic>
      <p:pic>
        <p:nvPicPr>
          <p:cNvPr id="39950" name="Picture 14" descr="ÐÐ°ÑÑÐ¸Ð½ÐºÐ¸ Ð¿Ð¾ Ð·Ð°Ð¿ÑÐ¾ÑÑ ÑÐ»Ð¾Ð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105400" cy="4067176"/>
          </a:xfrm>
          <a:prstGeom prst="rect">
            <a:avLst/>
          </a:prstGeom>
          <a:noFill/>
        </p:spPr>
      </p:pic>
      <p:pic>
        <p:nvPicPr>
          <p:cNvPr id="39952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14800"/>
            <a:ext cx="47244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Деструктивті және діни экстремисттік ағымдар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ÐÐ°ÑÑÐ¸Ð½ÐºÐ¸ Ð¿Ð¾ Ð·Ð°Ð¿ÑÐ¾ÑÑ Ð²Ð¸Ð´Ñ ÑÐ¾Ð·ÐµÑ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34400" cy="28956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5606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8534400" cy="35052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971800"/>
            <a:ext cx="374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Жат ағымдарды анықтау жолдары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657600"/>
            <a:ext cx="13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Видео  №2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0"/>
            <a:ext cx="6153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k-KZ" dirty="0" smtClean="0"/>
              <a:t>Келіннің сәлем салуын ширк деп есептейді;</a:t>
            </a:r>
          </a:p>
          <a:p>
            <a:pPr marL="342900" indent="-342900">
              <a:buAutoNum type="arabicPeriod"/>
            </a:pPr>
            <a:r>
              <a:rPr lang="kk-KZ" dirty="0" smtClean="0"/>
              <a:t>Қайтыс болған мұсылмандарға құран бағыштамайды;</a:t>
            </a:r>
          </a:p>
          <a:p>
            <a:pPr marL="342900" indent="-342900">
              <a:buAutoNum type="arabicPeriod"/>
            </a:pPr>
            <a:r>
              <a:rPr lang="kk-KZ" dirty="0" smtClean="0"/>
              <a:t>Мешіт имамдарын мойындамайды;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7346" name="Picture 2" descr="ÐÐ°ÑÑÐ¸Ð½ÐºÐ¸ Ð¿Ð¾ Ð·Ð°Ð¿ÑÐ¾ÑÑ Ð¼Ð°Ð·ÑÐ°Ð±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715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533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/>
              <a:t>Жат ағым өкілдерінің көбеюінің негізгі себептері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423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k-KZ" dirty="0" smtClean="0"/>
              <a:t>Әлеуметтік жағдайдың төменділігі;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2819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2. Қиыншылық, күйзеліс кезінде жақындарынан қолдау таппау;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886200"/>
            <a:ext cx="369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3. Діни сауаттылықтың жоқтығы;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715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4. Қоғамдағы дерттер (парақорлық, жемқорлық);</a:t>
            </a:r>
            <a:endParaRPr lang="ru-RU" dirty="0"/>
          </a:p>
        </p:txBody>
      </p:sp>
      <p:pic>
        <p:nvPicPr>
          <p:cNvPr id="53250" name="Picture 2" descr="ÐÐ°ÑÑÐ¸Ð½ÐºÐ¸ Ð¿Ð¾ Ð·Ð°Ð¿ÑÐ¾ÑÑ ÐºÐµÐ´ÐµÐ¹Ð»Ñ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3129643" cy="1752600"/>
          </a:xfrm>
          <a:prstGeom prst="rect">
            <a:avLst/>
          </a:prstGeom>
          <a:noFill/>
        </p:spPr>
      </p:pic>
      <p:pic>
        <p:nvPicPr>
          <p:cNvPr id="53252" name="Picture 4" descr="ÐÐ°ÑÑÐ¸Ð½ÐºÐ¸ Ð¿Ð¾ Ð·Ð°Ð¿ÑÐ¾ÑÑ ÐºÒ¯Ð¹Ð·ÐµÐ»ÑÑ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3287485" cy="1981200"/>
          </a:xfrm>
          <a:prstGeom prst="rect">
            <a:avLst/>
          </a:prstGeom>
          <a:noFill/>
        </p:spPr>
      </p:pic>
      <p:pic>
        <p:nvPicPr>
          <p:cNvPr id="53254" name="Picture 6" descr="ÐÐ°ÑÑÐ¸Ð½ÐºÐ¸ Ð¿Ð¾ Ð·Ð°Ð¿ÑÐ¾ÑÑ Ð´ÑÐ½Ð¸ ÑÐ°ÑÐ°ÑÑÑÐ·Ð´ÑÒ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648200"/>
            <a:ext cx="3733800" cy="1743076"/>
          </a:xfrm>
          <a:prstGeom prst="rect">
            <a:avLst/>
          </a:prstGeom>
          <a:noFill/>
        </p:spPr>
      </p:pic>
      <p:pic>
        <p:nvPicPr>
          <p:cNvPr id="53256" name="Picture 8" descr="ÐÐ°ÑÑÐ¸Ð½ÐºÐ¸ Ð¿Ð¾ Ð·Ð°Ð¿ÑÐ¾ÑÑ Ð¿Ð°ÑÐ°ÒÐ¾ÑÐ»ÑÒ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505200"/>
            <a:ext cx="35052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272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3</cp:lastModifiedBy>
  <cp:revision>21</cp:revision>
  <dcterms:created xsi:type="dcterms:W3CDTF">2006-08-16T00:00:00Z</dcterms:created>
  <dcterms:modified xsi:type="dcterms:W3CDTF">2019-01-23T08:08:49Z</dcterms:modified>
</cp:coreProperties>
</file>