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80" r:id="rId3"/>
    <p:sldId id="282" r:id="rId4"/>
    <p:sldId id="257" r:id="rId5"/>
    <p:sldId id="258" r:id="rId6"/>
    <p:sldId id="283" r:id="rId7"/>
    <p:sldId id="259" r:id="rId8"/>
    <p:sldId id="260" r:id="rId9"/>
    <p:sldId id="261" r:id="rId10"/>
    <p:sldId id="284" r:id="rId11"/>
    <p:sldId id="262" r:id="rId12"/>
    <p:sldId id="263" r:id="rId13"/>
    <p:sldId id="285" r:id="rId14"/>
    <p:sldId id="264" r:id="rId15"/>
    <p:sldId id="286" r:id="rId16"/>
    <p:sldId id="265" r:id="rId17"/>
    <p:sldId id="287" r:id="rId18"/>
    <p:sldId id="266" r:id="rId19"/>
    <p:sldId id="268" r:id="rId20"/>
    <p:sldId id="269" r:id="rId21"/>
    <p:sldId id="270" r:id="rId22"/>
    <p:sldId id="271" r:id="rId23"/>
    <p:sldId id="272" r:id="rId24"/>
    <p:sldId id="274" r:id="rId25"/>
    <p:sldId id="277" r:id="rId26"/>
    <p:sldId id="275" r:id="rId27"/>
    <p:sldId id="276" r:id="rId28"/>
    <p:sldId id="273" r:id="rId29"/>
    <p:sldId id="279" r:id="rId30"/>
    <p:sldId id="288" r:id="rId31"/>
  </p:sldIdLst>
  <p:sldSz cx="8316913" cy="6372225"/>
  <p:notesSz cx="6858000" cy="9144000"/>
  <p:defaultTextStyle>
    <a:defPPr>
      <a:defRPr lang="ru-RU"/>
    </a:defPPr>
    <a:lvl1pPr marL="0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664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328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8992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8656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8319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7983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7647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7311" algn="l" defTabSz="839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3" autoAdjust="0"/>
  </p:normalViewPr>
  <p:slideViewPr>
    <p:cSldViewPr>
      <p:cViewPr>
        <p:scale>
          <a:sx n="75" d="100"/>
          <a:sy n="75" d="100"/>
        </p:scale>
        <p:origin x="-612" y="-84"/>
      </p:cViewPr>
      <p:guideLst>
        <p:guide orient="horz" pos="2007"/>
        <p:guide pos="2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8895-E473-4A37-A436-7DDFE9AF28D3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85800"/>
            <a:ext cx="4476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0B1A-C965-4AE2-A979-4492C310F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664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328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8992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8656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8319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7983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7647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7311" algn="l" defTabSz="8393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Имена авторов статьи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5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не соответствует прикосновению ладонью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правильное положение пальца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2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надо?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1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3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B1A-C965-4AE2-A979-4492C310FE2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5153" y="1274445"/>
            <a:ext cx="7141456" cy="1699260"/>
          </a:xfrm>
          <a:ln>
            <a:noFill/>
          </a:ln>
        </p:spPr>
        <p:txBody>
          <a:bodyPr vert="horz" tIns="0" rIns="167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5153" y="2999848"/>
            <a:ext cx="7144228" cy="1628458"/>
          </a:xfrm>
        </p:spPr>
        <p:txBody>
          <a:bodyPr lIns="0" rIns="16787"/>
          <a:lstStyle>
            <a:lvl1pPr marL="0" marR="41966" indent="0" algn="r">
              <a:buNone/>
              <a:defRPr>
                <a:solidFill>
                  <a:schemeClr val="tx1"/>
                </a:solidFill>
              </a:defRPr>
            </a:lvl1pPr>
            <a:lvl2pPr marL="419664" indent="0" algn="ctr">
              <a:buNone/>
            </a:lvl2pPr>
            <a:lvl3pPr marL="839328" indent="0" algn="ctr">
              <a:buNone/>
            </a:lvl3pPr>
            <a:lvl4pPr marL="1258992" indent="0" algn="ctr">
              <a:buNone/>
            </a:lvl4pPr>
            <a:lvl5pPr marL="1678656" indent="0" algn="ctr">
              <a:buNone/>
            </a:lvl5pPr>
            <a:lvl6pPr marL="2098319" indent="0" algn="ctr">
              <a:buNone/>
            </a:lvl6pPr>
            <a:lvl7pPr marL="2517983" indent="0" algn="ctr">
              <a:buNone/>
            </a:lvl7pPr>
            <a:lvl8pPr marL="2937647" indent="0" algn="ctr">
              <a:buNone/>
            </a:lvl8pPr>
            <a:lvl9pPr marL="335731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9762" y="849632"/>
            <a:ext cx="1871305" cy="484259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846" y="849632"/>
            <a:ext cx="5475301" cy="48425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81" y="1223467"/>
            <a:ext cx="7069376" cy="126594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81" y="2513084"/>
            <a:ext cx="7069376" cy="1402774"/>
          </a:xfrm>
        </p:spPr>
        <p:txBody>
          <a:bodyPr lIns="41966" rIns="41966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46" y="654215"/>
            <a:ext cx="7485222" cy="106203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846" y="1784079"/>
            <a:ext cx="3673303" cy="412070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7764" y="1784079"/>
            <a:ext cx="3673303" cy="412070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46" y="654215"/>
            <a:ext cx="7485222" cy="1062038"/>
          </a:xfrm>
        </p:spPr>
        <p:txBody>
          <a:bodyPr tIns="4196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845" y="1723835"/>
            <a:ext cx="3674748" cy="612648"/>
          </a:xfrm>
        </p:spPr>
        <p:txBody>
          <a:bodyPr lIns="41966" tIns="0" rIns="41966" bIns="0" anchor="ctr">
            <a:noAutofit/>
          </a:bodyPr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24877" y="1728025"/>
            <a:ext cx="3676191" cy="608458"/>
          </a:xfrm>
        </p:spPr>
        <p:txBody>
          <a:bodyPr lIns="41966" tIns="0" rIns="41966" bIns="0" anchor="ctr"/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5845" y="2336482"/>
            <a:ext cx="3674748" cy="3573315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4877" y="2336482"/>
            <a:ext cx="3676191" cy="3573315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46" y="654215"/>
            <a:ext cx="7554529" cy="1062038"/>
          </a:xfrm>
        </p:spPr>
        <p:txBody>
          <a:bodyPr vert="horz" tIns="4196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68" y="477919"/>
            <a:ext cx="2495074" cy="10797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2495074" cy="4248150"/>
          </a:xfrm>
        </p:spPr>
        <p:txBody>
          <a:bodyPr lIns="16787" rIns="16787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51682" y="1557655"/>
            <a:ext cx="4649385" cy="424815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79406" y="1029588"/>
            <a:ext cx="4782225" cy="382333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33" tIns="41966" rIns="83933" bIns="419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80149" y="4980119"/>
            <a:ext cx="141388" cy="14443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33" tIns="41966" rIns="83933" bIns="419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61" y="1093626"/>
            <a:ext cx="2012693" cy="1470519"/>
          </a:xfrm>
        </p:spPr>
        <p:txBody>
          <a:bodyPr vert="horz" lIns="41966" tIns="41966" rIns="41966" bIns="41966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461" y="2628412"/>
            <a:ext cx="2009921" cy="2024952"/>
          </a:xfrm>
        </p:spPr>
        <p:txBody>
          <a:bodyPr lIns="58753" rIns="41966" bIns="41966" anchor="t"/>
          <a:lstStyle>
            <a:lvl1pPr marL="0" indent="0" algn="l">
              <a:spcBef>
                <a:spcPts val="229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6606" y="5906109"/>
            <a:ext cx="554461" cy="339262"/>
          </a:xfrm>
        </p:spPr>
        <p:txBody>
          <a:bodyPr/>
          <a:lstStyle/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70498" y="1114551"/>
            <a:ext cx="4200041" cy="365340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664" y="5404591"/>
            <a:ext cx="8334240" cy="9676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933" tIns="41966" rIns="83933" bIns="419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85187" y="5779254"/>
            <a:ext cx="4331726" cy="5929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933" tIns="41966" rIns="83933" bIns="419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664" y="-6638"/>
            <a:ext cx="8334240" cy="9676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933" tIns="41966" rIns="83933" bIns="419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85187" y="-6638"/>
            <a:ext cx="4331726" cy="5929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933" tIns="41966" rIns="83933" bIns="419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5846" y="654215"/>
            <a:ext cx="7485222" cy="1062038"/>
          </a:xfrm>
          <a:prstGeom prst="rect">
            <a:avLst/>
          </a:prstGeom>
        </p:spPr>
        <p:txBody>
          <a:bodyPr vert="horz" lIns="0" tIns="4196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5846" y="1798384"/>
            <a:ext cx="7485222" cy="4078224"/>
          </a:xfrm>
          <a:prstGeom prst="rect">
            <a:avLst/>
          </a:prstGeom>
        </p:spPr>
        <p:txBody>
          <a:bodyPr vert="horz" lIns="83933" tIns="41966" rIns="83933" bIns="4196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5846" y="5906109"/>
            <a:ext cx="1940613" cy="33926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5EDA69-25DC-4516-809D-67680EC980D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25766" y="5906109"/>
            <a:ext cx="3049535" cy="33926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207991" y="5906109"/>
            <a:ext cx="693076" cy="33926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AA0A96-6812-4F7E-B043-AAC4162FB1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7297" y="188071"/>
            <a:ext cx="8350155" cy="60323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1798" indent="-25179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7529" indent="-22661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39328" indent="-22661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126" indent="-19304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2924" indent="-19304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723" indent="-19304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588" indent="-167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14387" indent="-167866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66185" indent="-167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9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9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8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78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9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17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37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57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1601" y="978167"/>
            <a:ext cx="7533708" cy="3803477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7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ВМЕСТЕ»</a:t>
            </a:r>
          </a:p>
          <a:p>
            <a:pPr algn="ctr"/>
            <a:endParaRPr lang="ru-RU" sz="3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ПРИЕМЫ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СОПРОВОЖДЕНИЯ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</a:t>
            </a:r>
          </a:p>
          <a:p>
            <a:pPr algn="ctr"/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НАРУШЕНИЕМ ЗРЕНИЯ </a:t>
            </a:r>
            <a:endParaRPr lang="ru-RU" sz="3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ПРОЦЕССЕ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ПЕРЕДВИЖЕНИЯ</a:t>
            </a:r>
          </a:p>
          <a:p>
            <a:pPr algn="ctr"/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58374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II. Проход в узком пространстве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5. ЗАВЕРШЕНИЕ МАНЕВРА</a:t>
            </a:r>
          </a:p>
          <a:p>
            <a:r>
              <a:rPr lang="ru-RU" dirty="0" smtClean="0"/>
              <a:t>Возвращение в исходную позицию — основное положение.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2" y="1907934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21187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4910078" cy="1079738"/>
          </a:xfrm>
        </p:spPr>
        <p:txBody>
          <a:bodyPr/>
          <a:lstStyle/>
          <a:p>
            <a:r>
              <a:rPr lang="ru-RU" dirty="0"/>
              <a:t>III. Разворот при передвижении в обратную сторону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2495074" cy="423784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700" b="1" dirty="0">
                <a:solidFill>
                  <a:schemeClr val="accent1"/>
                </a:solidFill>
              </a:rPr>
              <a:t>1 </a:t>
            </a:r>
            <a:r>
              <a:rPr lang="ru-RU" sz="1700" b="1" dirty="0">
                <a:solidFill>
                  <a:schemeClr val="accent1"/>
                </a:solidFill>
              </a:rPr>
              <a:t>способ: «Петля»</a:t>
            </a:r>
          </a:p>
          <a:p>
            <a:r>
              <a:rPr lang="ru-RU" dirty="0"/>
              <a:t>Сопровождающий с сопровождаемым разворачиваются на маршруте, описывая петлю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1700" b="1" dirty="0">
                <a:solidFill>
                  <a:schemeClr val="accent1"/>
                </a:solidFill>
              </a:rPr>
              <a:t>2 способ: разворот вокруг оси</a:t>
            </a:r>
          </a:p>
          <a:p>
            <a:r>
              <a:rPr lang="ru-RU" dirty="0"/>
              <a:t>Человек с нарушением зрения разворачивается на </a:t>
            </a:r>
            <a:r>
              <a:rPr lang="ru-RU" dirty="0" smtClean="0"/>
              <a:t>180</a:t>
            </a:r>
            <a:r>
              <a:rPr lang="ru-RU" dirty="0"/>
              <a:t>° вокруг своей оси, а сопровождающий описывает дугу вокруг сопровождаемого.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40" y="1647241"/>
            <a:ext cx="2367558" cy="1806503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42" y="1647241"/>
            <a:ext cx="2367557" cy="1806503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41" y="3520650"/>
            <a:ext cx="2367557" cy="1806502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43" y="3520650"/>
            <a:ext cx="2367556" cy="1806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4565" y="2674408"/>
            <a:ext cx="438810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2361" y="2654932"/>
            <a:ext cx="515755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0131" y="4458230"/>
            <a:ext cx="507679" cy="857927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5380" y="4458230"/>
            <a:ext cx="539799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29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5041068" cy="1079738"/>
          </a:xfrm>
        </p:spPr>
        <p:txBody>
          <a:bodyPr/>
          <a:lstStyle/>
          <a:p>
            <a:r>
              <a:rPr lang="ru-RU" dirty="0"/>
              <a:t>III. Разворот при передвижении в обратную сторону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3403698" cy="4706199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3 </a:t>
            </a:r>
            <a:r>
              <a:rPr lang="ru-RU" sz="1900" b="1" dirty="0">
                <a:solidFill>
                  <a:schemeClr val="accent1"/>
                </a:solidFill>
              </a:rPr>
              <a:t>способ: разворот лицом к лицу </a:t>
            </a:r>
            <a:endParaRPr lang="ru-RU" sz="1900" b="1" dirty="0">
              <a:solidFill>
                <a:schemeClr val="accent1"/>
              </a:solidFill>
            </a:endParaRPr>
          </a:p>
          <a:p>
            <a:endParaRPr lang="ru-RU" sz="1900" b="1" dirty="0">
              <a:solidFill>
                <a:schemeClr val="accent1"/>
              </a:solidFill>
            </a:endParaRPr>
          </a:p>
          <a:p>
            <a:r>
              <a:rPr lang="ru-RU" b="1" i="1" dirty="0" smtClean="0"/>
              <a:t>Первый </a:t>
            </a:r>
            <a:r>
              <a:rPr lang="ru-RU" b="1" i="1" dirty="0"/>
              <a:t>поворот</a:t>
            </a:r>
          </a:p>
          <a:p>
            <a:r>
              <a:rPr lang="ru-RU" dirty="0"/>
              <a:t>Сопровождающий и сопровождаемый совершают поворот на 90° друг к другу, становясь, таким образом, лицом к лицу.</a:t>
            </a:r>
          </a:p>
          <a:p>
            <a:r>
              <a:rPr lang="ru-RU" dirty="0"/>
              <a:t>Сопровождаемый: в этот момент может переложить трость в другую руку (в руку захвата).</a:t>
            </a:r>
          </a:p>
          <a:p>
            <a:r>
              <a:rPr lang="ru-RU" dirty="0" smtClean="0"/>
              <a:t>Сопровождающий</a:t>
            </a:r>
            <a:r>
              <a:rPr lang="ru-RU" dirty="0"/>
              <a:t>: повторно устанавливает контакт — прикасается к руке человека с нарушением зрения.</a:t>
            </a:r>
          </a:p>
          <a:p>
            <a:r>
              <a:rPr lang="ru-RU" dirty="0"/>
              <a:t>Сопровождаемый: устанавливает новый захват, разрывая предшествовавший</a:t>
            </a:r>
            <a:r>
              <a:rPr lang="ru-RU" dirty="0" smtClean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57" y="1230338"/>
            <a:ext cx="3197880" cy="2440059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87" y="3788280"/>
            <a:ext cx="3197880" cy="24400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41503" y="2799377"/>
            <a:ext cx="438810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6235" y="5370410"/>
            <a:ext cx="515755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79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5041068" cy="1079738"/>
          </a:xfrm>
        </p:spPr>
        <p:txBody>
          <a:bodyPr/>
          <a:lstStyle/>
          <a:p>
            <a:r>
              <a:rPr lang="ru-RU" dirty="0"/>
              <a:t>III. Разворот при передвижении в обратную сторону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3403698" cy="4706199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3 </a:t>
            </a:r>
            <a:r>
              <a:rPr lang="ru-RU" sz="1900" b="1" dirty="0">
                <a:solidFill>
                  <a:schemeClr val="accent1"/>
                </a:solidFill>
              </a:rPr>
              <a:t>способ: разворот лицом к лицу </a:t>
            </a:r>
            <a:endParaRPr lang="ru-RU" sz="1900" b="1" dirty="0">
              <a:solidFill>
                <a:schemeClr val="accent1"/>
              </a:solidFill>
            </a:endParaRPr>
          </a:p>
          <a:p>
            <a:endParaRPr lang="ru-RU" b="1" i="1" dirty="0" smtClean="0"/>
          </a:p>
          <a:p>
            <a:r>
              <a:rPr lang="ru-RU" b="1" i="1" dirty="0" smtClean="0"/>
              <a:t>Второй </a:t>
            </a:r>
            <a:r>
              <a:rPr lang="ru-RU" b="1" i="1" dirty="0"/>
              <a:t>поворот</a:t>
            </a:r>
          </a:p>
          <a:p>
            <a:r>
              <a:rPr lang="ru-RU" dirty="0"/>
              <a:t>Сопровождающий и сопровождаемый одновременно совершают второй поворот на 90° в нужном направлении, встают в основное положение и продолжают движение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97" y="1245797"/>
            <a:ext cx="3112351" cy="2374799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97" y="3688334"/>
            <a:ext cx="3112351" cy="23747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96568" y="2724109"/>
            <a:ext cx="507679" cy="857927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2904" y="5205205"/>
            <a:ext cx="539799" cy="854193"/>
          </a:xfrm>
          <a:prstGeom prst="rect">
            <a:avLst/>
          </a:prstGeom>
          <a:noFill/>
        </p:spPr>
        <p:txBody>
          <a:bodyPr wrap="none" lIns="83933" tIns="41966" rIns="83933" bIns="41966">
            <a:spAutoFit/>
          </a:bodyPr>
          <a:lstStyle/>
          <a:p>
            <a:pPr algn="ctr"/>
            <a:r>
              <a:rPr lang="ru-RU" sz="5000" b="1" spc="27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000" b="1" spc="27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37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244" y="566006"/>
            <a:ext cx="7595364" cy="1079738"/>
          </a:xfrm>
        </p:spPr>
        <p:txBody>
          <a:bodyPr/>
          <a:lstStyle/>
          <a:p>
            <a:r>
              <a:rPr lang="ru-RU" dirty="0"/>
              <a:t>IV. Смена положения </a:t>
            </a:r>
            <a:r>
              <a:rPr lang="ru-RU" dirty="0" smtClean="0"/>
              <a:t>человека с </a:t>
            </a:r>
            <a:r>
              <a:rPr lang="ru-RU" dirty="0"/>
              <a:t>нарушением зрения </a:t>
            </a:r>
            <a:r>
              <a:rPr lang="ru-RU" dirty="0" smtClean="0"/>
              <a:t>относительно сопровождающего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3796667" cy="45124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700" b="1" dirty="0">
                <a:solidFill>
                  <a:schemeClr val="accent1"/>
                </a:solidFill>
              </a:rPr>
              <a:t>1 </a:t>
            </a:r>
            <a:r>
              <a:rPr lang="ru-RU" sz="1700" b="1" dirty="0">
                <a:solidFill>
                  <a:schemeClr val="accent1"/>
                </a:solidFill>
              </a:rPr>
              <a:t>способ: «Скольжение по спине</a:t>
            </a:r>
            <a:r>
              <a:rPr lang="ru-RU" sz="1700" b="1" dirty="0">
                <a:solidFill>
                  <a:schemeClr val="accent1"/>
                </a:solidFill>
              </a:rPr>
              <a:t>»</a:t>
            </a:r>
          </a:p>
          <a:p>
            <a:endParaRPr lang="ru-RU" sz="1700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Сопровождаемый: если при передвижении используется трость, перекладывает ее в руку захвата и придерживает большим пальцем.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5" y="1708934"/>
            <a:ext cx="2900512" cy="2213161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5" y="3983787"/>
            <a:ext cx="2900512" cy="2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6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244" y="566006"/>
            <a:ext cx="7595364" cy="1079738"/>
          </a:xfrm>
        </p:spPr>
        <p:txBody>
          <a:bodyPr/>
          <a:lstStyle/>
          <a:p>
            <a:r>
              <a:rPr lang="ru-RU" dirty="0"/>
              <a:t>IV. Смена положения </a:t>
            </a:r>
            <a:r>
              <a:rPr lang="ru-RU" dirty="0" smtClean="0"/>
              <a:t>человека с </a:t>
            </a:r>
            <a:r>
              <a:rPr lang="ru-RU" dirty="0"/>
              <a:t>нарушением зрения </a:t>
            </a:r>
            <a:r>
              <a:rPr lang="ru-RU" dirty="0" smtClean="0"/>
              <a:t>относительно сопровождающего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3665678" cy="45124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700" b="1" dirty="0">
                <a:solidFill>
                  <a:schemeClr val="accent1"/>
                </a:solidFill>
              </a:rPr>
              <a:t>1 </a:t>
            </a:r>
            <a:r>
              <a:rPr lang="ru-RU" sz="1700" b="1" dirty="0">
                <a:solidFill>
                  <a:schemeClr val="accent1"/>
                </a:solidFill>
              </a:rPr>
              <a:t>способ: «Скольжение по спине</a:t>
            </a:r>
            <a:r>
              <a:rPr lang="ru-RU" sz="1700" b="1" dirty="0">
                <a:solidFill>
                  <a:schemeClr val="accent1"/>
                </a:solidFill>
              </a:rPr>
              <a:t>»</a:t>
            </a:r>
          </a:p>
          <a:p>
            <a:endParaRPr lang="ru-RU" sz="1700" b="1" dirty="0">
              <a:solidFill>
                <a:schemeClr val="accent1"/>
              </a:solidFill>
            </a:endParaRPr>
          </a:p>
          <a:p>
            <a:r>
              <a:rPr lang="ru-RU" dirty="0" smtClean="0"/>
              <a:t>Далее</a:t>
            </a:r>
            <a:r>
              <a:rPr lang="ru-RU" dirty="0"/>
              <a:t>, не разрывая захвата, касается костяшками пальцев свободной руки плеча сопровождающего и разрывает предшествовавший захват. Легким скользящим движением перемещает руку по спине сопровождающего к его противоположной руке и устанавливает новый захват.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если сопровождаемый </a:t>
            </a:r>
            <a:r>
              <a:rPr lang="ru-RU" dirty="0" smtClean="0"/>
              <a:t>человек с </a:t>
            </a:r>
            <a:r>
              <a:rPr lang="ru-RU" dirty="0"/>
              <a:t>нарушением зрения держал сопровождающего за левую руку, то теперь он будет держать его за правую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7" y="1697143"/>
            <a:ext cx="2915966" cy="2224951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6" y="3971996"/>
            <a:ext cx="2915966" cy="22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7693145" cy="1079738"/>
          </a:xfrm>
        </p:spPr>
        <p:txBody>
          <a:bodyPr/>
          <a:lstStyle/>
          <a:p>
            <a:r>
              <a:rPr lang="ru-RU" dirty="0"/>
              <a:t>IV. Смена положения </a:t>
            </a:r>
            <a:r>
              <a:rPr lang="ru-RU" dirty="0" smtClean="0"/>
              <a:t>человека с </a:t>
            </a:r>
            <a:r>
              <a:rPr lang="ru-RU" dirty="0"/>
              <a:t>нарушением зрения </a:t>
            </a:r>
            <a:r>
              <a:rPr lang="ru-RU" dirty="0" smtClean="0"/>
              <a:t>относительно сопровождающего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9263" y="1513427"/>
            <a:ext cx="3403698" cy="4750428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2 способ: </a:t>
            </a:r>
            <a:endParaRPr lang="ru-RU" sz="1900" b="1" dirty="0">
              <a:solidFill>
                <a:schemeClr val="accent1"/>
              </a:solidFill>
            </a:endParaRPr>
          </a:p>
          <a:p>
            <a:r>
              <a:rPr lang="ru-RU" sz="1900" b="1" dirty="0">
                <a:solidFill>
                  <a:schemeClr val="accent1"/>
                </a:solidFill>
              </a:rPr>
              <a:t>с </a:t>
            </a:r>
            <a:r>
              <a:rPr lang="ru-RU" sz="1900" b="1" dirty="0">
                <a:solidFill>
                  <a:schemeClr val="accent1"/>
                </a:solidFill>
              </a:rPr>
              <a:t>дополнительной </a:t>
            </a:r>
            <a:r>
              <a:rPr lang="ru-RU" sz="1900" b="1" dirty="0">
                <a:solidFill>
                  <a:schemeClr val="accent1"/>
                </a:solidFill>
              </a:rPr>
              <a:t>опорой</a:t>
            </a:r>
          </a:p>
          <a:p>
            <a:endParaRPr lang="ru-RU" sz="1900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Сопровождающий: останавливается.</a:t>
            </a:r>
          </a:p>
          <a:p>
            <a:r>
              <a:rPr lang="ru-RU" dirty="0"/>
              <a:t>Сопровождаемый:</a:t>
            </a:r>
          </a:p>
          <a:p>
            <a:r>
              <a:rPr lang="ru-RU" dirty="0"/>
              <a:t>1) свободной (правой) рукой устанавливает второй захват за ту же руку сопровождающего (правую);</a:t>
            </a:r>
          </a:p>
          <a:p>
            <a:r>
              <a:rPr lang="ru-RU" dirty="0"/>
              <a:t>2) отпускает левую руку и осуществляет ею новый захват свободной левой руки сопровождающего (теперь сопровождаемый держится за сопровождающего обеими руками: правой — за правую, левой — за левую руку);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5" y="1580334"/>
            <a:ext cx="2881770" cy="2198860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5" y="3855187"/>
            <a:ext cx="2881770" cy="21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7693145" cy="1079738"/>
          </a:xfrm>
        </p:spPr>
        <p:txBody>
          <a:bodyPr/>
          <a:lstStyle/>
          <a:p>
            <a:r>
              <a:rPr lang="ru-RU" dirty="0"/>
              <a:t>IV. Смена положения </a:t>
            </a:r>
            <a:r>
              <a:rPr lang="ru-RU" dirty="0" smtClean="0"/>
              <a:t>человека с </a:t>
            </a:r>
            <a:r>
              <a:rPr lang="ru-RU" dirty="0"/>
              <a:t>нарушением зрения </a:t>
            </a:r>
            <a:r>
              <a:rPr lang="ru-RU" dirty="0" smtClean="0"/>
              <a:t>относительно сопровождающего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9263" y="1513427"/>
            <a:ext cx="3731172" cy="4750428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2 способ: </a:t>
            </a:r>
            <a:endParaRPr lang="ru-RU" sz="1900" b="1" dirty="0">
              <a:solidFill>
                <a:schemeClr val="accent1"/>
              </a:solidFill>
            </a:endParaRPr>
          </a:p>
          <a:p>
            <a:r>
              <a:rPr lang="ru-RU" sz="1900" b="1" dirty="0">
                <a:solidFill>
                  <a:schemeClr val="accent1"/>
                </a:solidFill>
              </a:rPr>
              <a:t>с </a:t>
            </a:r>
            <a:r>
              <a:rPr lang="ru-RU" sz="1900" b="1" dirty="0">
                <a:solidFill>
                  <a:schemeClr val="accent1"/>
                </a:solidFill>
              </a:rPr>
              <a:t>дополнительной опорой</a:t>
            </a:r>
          </a:p>
          <a:p>
            <a:r>
              <a:rPr lang="ru-RU" dirty="0" smtClean="0"/>
              <a:t>3</a:t>
            </a:r>
            <a:r>
              <a:rPr lang="ru-RU" dirty="0"/>
              <a:t>) правой рукой делает второй захват на левой руке сопровождающего, после </a:t>
            </a:r>
            <a:r>
              <a:rPr lang="ru-RU" dirty="0" smtClean="0"/>
              <a:t> чего </a:t>
            </a:r>
            <a:r>
              <a:rPr lang="ru-RU" dirty="0"/>
              <a:t>отпускает левую руку;</a:t>
            </a:r>
          </a:p>
          <a:p>
            <a:r>
              <a:rPr lang="ru-RU" dirty="0"/>
              <a:t>4) встает в основное положение слева от сопровождающего. После этого оба продолжают движение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1900" b="1" dirty="0">
                <a:solidFill>
                  <a:schemeClr val="accent1"/>
                </a:solidFill>
              </a:rPr>
              <a:t>3 способ: перекрестный (используется только без трости)</a:t>
            </a:r>
          </a:p>
          <a:p>
            <a:r>
              <a:rPr lang="ru-RU" dirty="0"/>
              <a:t>Сопровождаемый: свободной рукой совершает захват на другой руке сопровождающего и только после этого разрывает предшествовавший захват.</a:t>
            </a:r>
          </a:p>
          <a:p>
            <a:endParaRPr lang="ru-RU" dirty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29" y="1549376"/>
            <a:ext cx="2934251" cy="2238904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29" y="3891136"/>
            <a:ext cx="2934251" cy="22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/>
              <a:t>V. </a:t>
            </a:r>
            <a:r>
              <a:rPr lang="ru-RU" dirty="0"/>
              <a:t>Проход через двери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2879740" cy="4572385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1. ПОДГОТОВКА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Сопровождающий: при приближении к двери замедляет скорость движения. Выполняется тот же прием, что и при переходе через узкое пространство (рука заводится за спину и т. д.). После этого сообщает сопровождаемому, с какой стороны находится дверь: «Держи дверь слева с моей стороны / справа с твоей стороны». Можно просто указать: «Слева / справа дверь». Положение двери привязывается к местонахождению ее петель, </a:t>
            </a:r>
            <a:r>
              <a:rPr lang="ru-RU" dirty="0" smtClean="0"/>
              <a:t>т.е</a:t>
            </a:r>
            <a:r>
              <a:rPr lang="ru-RU" dirty="0"/>
              <a:t>. направлению ее открывания. Если имеется порог, необходимо предупредить об этом сопровождаемого.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8" y="2048687"/>
            <a:ext cx="4124006" cy="3146715"/>
          </a:xfrm>
        </p:spPr>
      </p:pic>
    </p:spTree>
    <p:extLst>
      <p:ext uri="{BB962C8B-B14F-4D97-AF65-F5344CB8AC3E}">
        <p14:creationId xmlns:p14="http://schemas.microsoft.com/office/powerpoint/2010/main" val="428877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/>
              <a:t>V. </a:t>
            </a:r>
            <a:r>
              <a:rPr lang="ru-RU" dirty="0"/>
              <a:t>Проход через двери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dirty="0">
                <a:solidFill>
                  <a:schemeClr val="accent1"/>
                </a:solidFill>
              </a:rPr>
              <a:t>. ПРОХОД ЧЕРЕЗ ДВЕРЬ</a:t>
            </a:r>
          </a:p>
          <a:p>
            <a:r>
              <a:rPr lang="ru-RU" dirty="0"/>
              <a:t>Сопровождаемый: при нахождении со стороны двери перекладывает трость в руку, которой осуществлен захват (под большой палец). Если сопровождаемый находится не со стороны двери, то сначала необходимо изменить положение так, чтобы он оказался со стороны двери.</a:t>
            </a:r>
          </a:p>
          <a:p>
            <a:r>
              <a:rPr lang="ru-RU" dirty="0"/>
              <a:t>Сопровождающий: открывает дверь, держит руку на ручке двери.</a:t>
            </a:r>
          </a:p>
          <a:p>
            <a:r>
              <a:rPr lang="ru-RU" dirty="0"/>
              <a:t>Сопровождаемый: перемещая свободную руку вдоль руки сопровождающего, которой тот держит дверную ручку, самостоятельно берется за ручку.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35" y="1647242"/>
            <a:ext cx="2488803" cy="1899015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2" y="1647242"/>
            <a:ext cx="2488802" cy="1899015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32" y="3721373"/>
            <a:ext cx="2554296" cy="19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5"/>
          <p:cNvSpPr txBox="1">
            <a:spLocks/>
          </p:cNvSpPr>
          <p:nvPr/>
        </p:nvSpPr>
        <p:spPr>
          <a:xfrm>
            <a:off x="490749" y="1781056"/>
            <a:ext cx="7313246" cy="4248150"/>
          </a:xfrm>
          <a:prstGeom prst="rect">
            <a:avLst/>
          </a:prstGeom>
        </p:spPr>
        <p:txBody>
          <a:bodyPr vert="horz" lIns="16787" tIns="41966" rIns="16787" bIns="41966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Arial" pitchFamily="34" charset="0"/>
                <a:cs typeface="Arial" pitchFamily="34" charset="0"/>
              </a:rPr>
              <a:t>	Для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человека с глубоким нарушением зрения передвижение со зрячим сопровождающим зачастую оказывается наиболее предпочтительным способом передвижения в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пространстве.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От предложенной помощи часто не отказываются даже те, кто способен успешно самостоятельно передвигаться в пространстве с помощью белой трости, — например, для того чтобы перейти широкую дорогу с интенсивным движением транспорта или часть маршрута с сильным зашумлением (вблизи стройки и т. п.).</a:t>
            </a:r>
          </a:p>
          <a:p>
            <a:r>
              <a:rPr lang="ru-RU" sz="1500" dirty="0">
                <a:latin typeface="Arial" pitchFamily="34" charset="0"/>
                <a:cs typeface="Arial" pitchFamily="34" charset="0"/>
              </a:rPr>
              <a:t>	Эта презентация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 подробным описанием порядка действий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призвана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обеспечить безопасное передвижение человека с глубоким нарушением зрения с использованием помощи окружающих знакомых или незнакомых людей, максимально комфортное для обеих сторон. В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ней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обобщены и описаны международные приемы передвижения людей с глубоким нарушением зрения с сопровождающим.</a:t>
            </a:r>
          </a:p>
          <a:p>
            <a:r>
              <a:rPr lang="ru-RU" sz="1500" dirty="0">
                <a:latin typeface="Arial" pitchFamily="34" charset="0"/>
                <a:cs typeface="Arial" pitchFamily="34" charset="0"/>
              </a:rPr>
              <a:t>	Все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предложенные приемы обеспечивают наиболее удобное совместное передвижение в любых жизненных ситуациях, не привлекающее внимания окружающих. Для каждого из них приведены описания действий сопровождающего и сопровождаемого (человека с глубоким нарушением зрения).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90749" y="777445"/>
            <a:ext cx="7335415" cy="669074"/>
          </a:xfrm>
          <a:prstGeom prst="rect">
            <a:avLst/>
          </a:prstGeom>
        </p:spPr>
        <p:txBody>
          <a:bodyPr vert="horz" lIns="16787" tIns="41966" rIns="16787" bIns="41966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«МЫ ВМЕСТЕ»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ПРИЕМЫ </a:t>
            </a:r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СОПРОВОЖДЕНИЯ </a:t>
            </a:r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ЛИЦ  </a:t>
            </a:r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 НАРУШЕНИЕМ </a:t>
            </a:r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ЗРЕНИЯ  В </a:t>
            </a:r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ПРОЦЕССЕ </a:t>
            </a:r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ПЕРЕДВИЖЕНИЯ  </a:t>
            </a:r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81927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/>
              <a:t>V. </a:t>
            </a:r>
            <a:r>
              <a:rPr lang="ru-RU" dirty="0"/>
              <a:t>Проход через двери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2617761" cy="4248150"/>
          </a:xfrm>
        </p:spPr>
        <p:txBody>
          <a:bodyPr>
            <a:normAutofit/>
          </a:bodyPr>
          <a:lstStyle/>
          <a:p>
            <a:r>
              <a:rPr lang="ru-RU" dirty="0"/>
              <a:t>Сопровождающий: проходит сквозь дверной проем и останавливается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Сопровождаемый</a:t>
            </a:r>
            <a:r>
              <a:rPr lang="ru-RU" dirty="0"/>
              <a:t>: проходит сквозь дверной проем и закрывает за собой дверь (если это необходимо). Если дверь снабжена доводчиком или открывается в обе стороны (например, в метро), сопровождаемый человек с нарушением зрения должен ее придержать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50" y="1735832"/>
            <a:ext cx="2322087" cy="1771807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6" y="1735832"/>
            <a:ext cx="2322087" cy="1771807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83" y="3654465"/>
            <a:ext cx="2322086" cy="17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ru-RU" dirty="0"/>
              <a:t>VI. Спуск и подъем по лестнице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2945235" cy="450547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1. ПОДГОТОВКА </a:t>
            </a:r>
          </a:p>
          <a:p>
            <a:r>
              <a:rPr lang="ru-RU" dirty="0" smtClean="0"/>
              <a:t>Сопровождающий</a:t>
            </a:r>
            <a:r>
              <a:rPr lang="ru-RU" dirty="0"/>
              <a:t>:</a:t>
            </a:r>
          </a:p>
          <a:p>
            <a:r>
              <a:rPr lang="ru-RU" dirty="0"/>
              <a:t>1)  приближается к лестнице по возможности под прямым углом и замедляется;</a:t>
            </a:r>
          </a:p>
          <a:p>
            <a:r>
              <a:rPr lang="ru-RU" dirty="0"/>
              <a:t>2)  предупреждает, что впереди лестница, и обязательно сообщает ее направление: «Ступени вверх / ступени вниз»;</a:t>
            </a:r>
          </a:p>
          <a:p>
            <a:r>
              <a:rPr lang="ru-RU" dirty="0"/>
              <a:t>3)  останавливается, выставив в сторону руку, за которую держится сопровождаемый. Это делается для того, чтобы предотвратить падение сопровождаемого, если тот не успеет отреагировать на сообщение сопровождающего о том, что впереди ступени, и не успеет остановиться.</a:t>
            </a:r>
          </a:p>
          <a:p>
            <a:r>
              <a:rPr lang="ru-RU" dirty="0"/>
              <a:t>Сопровождаемый: при нахождении не со стороны перил может изменить положение, чтобы оказаться с их стороны. Берется за перила (сопровождающий может показать, где перила, своей рукой).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81" y="1647243"/>
            <a:ext cx="4296673" cy="3278463"/>
          </a:xfrm>
        </p:spPr>
      </p:pic>
    </p:spTree>
    <p:extLst>
      <p:ext uri="{BB962C8B-B14F-4D97-AF65-F5344CB8AC3E}">
        <p14:creationId xmlns:p14="http://schemas.microsoft.com/office/powerpoint/2010/main" val="49260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ru-RU" dirty="0"/>
              <a:t>VI. Спуск и подъем по лестнице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dirty="0">
                <a:solidFill>
                  <a:schemeClr val="accent1"/>
                </a:solidFill>
              </a:rPr>
              <a:t>, НАЧАЛО ДВИЖЕНИЯ</a:t>
            </a:r>
          </a:p>
          <a:p>
            <a:r>
              <a:rPr lang="ru-RU" dirty="0"/>
              <a:t>Сопровождающий: начинает движение первым со средней скоростью (если идти слишком медленно, сложно сохранять равновесие во время передвижения).</a:t>
            </a:r>
          </a:p>
          <a:p>
            <a:r>
              <a:rPr lang="ru-RU" dirty="0"/>
              <a:t>Сопровождаемый: начинает движение сразу после того, как сопровождающий поднимется / спустится на одну ступеньку.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68" y="1678760"/>
            <a:ext cx="2949480" cy="2250523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90" y="3953612"/>
            <a:ext cx="2949480" cy="22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ru-RU" dirty="0"/>
              <a:t>VI. Спуск и подъем по лестнице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3</a:t>
            </a:r>
            <a:r>
              <a:rPr lang="ru-RU" b="1" dirty="0">
                <a:solidFill>
                  <a:schemeClr val="accent1"/>
                </a:solidFill>
              </a:rPr>
              <a:t>, ОКОНЧАНИЕ ДВИЖЕНИЯ</a:t>
            </a:r>
          </a:p>
          <a:p>
            <a:r>
              <a:rPr lang="ru-RU" dirty="0"/>
              <a:t>Сопровождающий: </a:t>
            </a:r>
            <a:endParaRPr lang="ru-RU" dirty="0" smtClean="0"/>
          </a:p>
          <a:p>
            <a:r>
              <a:rPr lang="ru-RU" dirty="0" smtClean="0"/>
              <a:t>По окончании спуска </a:t>
            </a:r>
            <a:r>
              <a:rPr lang="ru-RU" dirty="0"/>
              <a:t>/ подъема сразу останавливается и </a:t>
            </a:r>
            <a:r>
              <a:rPr lang="ru-RU" dirty="0" smtClean="0"/>
              <a:t>    </a:t>
            </a:r>
            <a:r>
              <a:rPr lang="ru-RU" dirty="0"/>
              <a:t>отводит руку в сторону, как и в начале движения по лестнице, чтобы </a:t>
            </a:r>
            <a:r>
              <a:rPr lang="ru-RU" dirty="0" smtClean="0"/>
              <a:t>сопровождаемый </a:t>
            </a:r>
            <a:r>
              <a:rPr lang="ru-RU" dirty="0"/>
              <a:t>вовремя остановился. Одновременно с отведением руки сообщает о том, что лестница закончилась.</a:t>
            </a:r>
          </a:p>
          <a:p>
            <a:r>
              <a:rPr lang="ru-RU" dirty="0" smtClean="0"/>
              <a:t>Сопровождаемый: останавливается по </a:t>
            </a:r>
            <a:r>
              <a:rPr lang="ru-RU" dirty="0"/>
              <a:t>сигналу сопровождающего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4. ВОЗВРАЩЕНИЕ В ИСХОДНУЮ ЮЗИЦИЮ </a:t>
            </a:r>
            <a:r>
              <a:rPr lang="ru-RU" dirty="0"/>
              <a:t>(основное положение).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45" y="1647243"/>
            <a:ext cx="4735108" cy="3612999"/>
          </a:xfrm>
        </p:spPr>
      </p:pic>
    </p:spTree>
    <p:extLst>
      <p:ext uri="{BB962C8B-B14F-4D97-AF65-F5344CB8AC3E}">
        <p14:creationId xmlns:p14="http://schemas.microsoft.com/office/powerpoint/2010/main" val="351744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 smtClean="0"/>
              <a:t>VII. </a:t>
            </a:r>
            <a:r>
              <a:rPr lang="ru-RU" dirty="0"/>
              <a:t>Бордюры: спуск/ подъем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1766329" cy="4639292"/>
          </a:xfrm>
        </p:spPr>
        <p:txBody>
          <a:bodyPr>
            <a:normAutofit/>
          </a:bodyPr>
          <a:lstStyle/>
          <a:p>
            <a:r>
              <a:rPr lang="ru-RU" dirty="0"/>
              <a:t>Сопровождающий: слегка замедляет скорость передвижения, отводит руку в сторону и одновременно с этим жестом сообщает: «Бордюр вверх / бордюр вниз». Ключевое слово, которое нельзя упускать (но про которое часто забывают) — это направление изменения уровня: «вверх» или «вниз».</a:t>
            </a:r>
          </a:p>
          <a:p>
            <a:r>
              <a:rPr lang="ru-RU" dirty="0"/>
              <a:t>Сопровождаемый: поднимает ногу вверх / вниз в зависимости от указания сопровождающего.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r="27285"/>
          <a:stretch/>
        </p:blipFill>
        <p:spPr>
          <a:xfrm>
            <a:off x="2699982" y="1580335"/>
            <a:ext cx="1589955" cy="2124687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24811"/>
          <a:stretch/>
        </p:blipFill>
        <p:spPr>
          <a:xfrm>
            <a:off x="4485931" y="1580335"/>
            <a:ext cx="1542847" cy="2124687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28588"/>
          <a:stretch/>
        </p:blipFill>
        <p:spPr>
          <a:xfrm>
            <a:off x="6133755" y="1594472"/>
            <a:ext cx="1544324" cy="2124685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r="20072"/>
          <a:stretch/>
        </p:blipFill>
        <p:spPr>
          <a:xfrm>
            <a:off x="2712038" y="3922095"/>
            <a:ext cx="1579007" cy="2124687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r="28705"/>
          <a:stretch/>
        </p:blipFill>
        <p:spPr>
          <a:xfrm>
            <a:off x="4485932" y="3916943"/>
            <a:ext cx="1542847" cy="2124685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r="25374"/>
          <a:stretch/>
        </p:blipFill>
        <p:spPr>
          <a:xfrm>
            <a:off x="6133755" y="3914996"/>
            <a:ext cx="1544324" cy="21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 smtClean="0"/>
              <a:t>VIII</a:t>
            </a:r>
            <a:r>
              <a:rPr lang="ru-RU" dirty="0" smtClean="0"/>
              <a:t>. </a:t>
            </a:r>
            <a:r>
              <a:rPr lang="ru-RU" dirty="0"/>
              <a:t>Передвижение двух людей с нарушением зрения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3927657" cy="4639292"/>
          </a:xfrm>
        </p:spPr>
        <p:txBody>
          <a:bodyPr>
            <a:normAutofit fontScale="85000" lnSpcReduction="20000"/>
          </a:bodyPr>
          <a:lstStyle/>
          <a:p>
            <a:r>
              <a:rPr lang="ru-RU" sz="1700" b="1" dirty="0">
                <a:solidFill>
                  <a:schemeClr val="accent1"/>
                </a:solidFill>
              </a:rPr>
              <a:t>1 способ</a:t>
            </a:r>
          </a:p>
          <a:p>
            <a:r>
              <a:rPr lang="ru-RU" sz="1500" dirty="0"/>
              <a:t>Возможно независимое друг от друга передвижение — каждый передвигается самостоятельно с использованием тактильной трости. Но этот способ не подходит, если один из участников движения плохо ориентируется и передвигается в пространстве. Кроме того, при таком способе передвижения сложно поддерживать беседу</a:t>
            </a:r>
            <a:r>
              <a:rPr lang="ru-RU" sz="1500" dirty="0"/>
              <a:t>.</a:t>
            </a:r>
          </a:p>
          <a:p>
            <a:endParaRPr lang="ru-RU" dirty="0"/>
          </a:p>
          <a:p>
            <a:r>
              <a:rPr lang="ru-RU" sz="1700" b="1" dirty="0">
                <a:solidFill>
                  <a:schemeClr val="accent1"/>
                </a:solidFill>
              </a:rPr>
              <a:t>2 способ</a:t>
            </a:r>
          </a:p>
          <a:p>
            <a:r>
              <a:rPr lang="ru-RU" sz="1500" dirty="0"/>
              <a:t>Передвижение с сопровождающим в соответствии со всеми описанными выше принципами </a:t>
            </a:r>
            <a:r>
              <a:rPr lang="ru-RU" sz="1500" dirty="0"/>
              <a:t>— </a:t>
            </a:r>
            <a:r>
              <a:rPr lang="ru-RU" sz="1500" dirty="0"/>
              <a:t>один человек с нарушением зрения является сопровождающим, а второй — сопровождаемым. Выбор сопровождающего может осуществляться по договоренности или по определенным критериям: наличию хороших навыков ориентирования, остаточного зрения, знания местности / маршрута.</a:t>
            </a:r>
          </a:p>
          <a:p>
            <a:r>
              <a:rPr lang="ru-RU" sz="1500" dirty="0"/>
              <a:t>При этом для обеспечения безопасности при передвижении возможны два варианта использования трости.</a:t>
            </a:r>
          </a:p>
          <a:p>
            <a:r>
              <a:rPr lang="ru-RU" sz="1500" dirty="0"/>
              <a:t>1. Оба </a:t>
            </a:r>
            <a:r>
              <a:rPr lang="ru-RU" sz="1500" dirty="0"/>
              <a:t>участника движения синхронно и активно используют тактильные трости. При этом они должны скоординировать свои движения: идти в ногу, синхронно двигать тростями (перекрещивая или одновременно </a:t>
            </a:r>
            <a:r>
              <a:rPr lang="ru-RU" sz="1500" dirty="0"/>
              <a:t>двигаясь)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8" y="1513428"/>
            <a:ext cx="3244426" cy="2475575"/>
          </a:xfr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4616920" y="3813724"/>
            <a:ext cx="3602213" cy="2383223"/>
          </a:xfrm>
          <a:prstGeom prst="rect">
            <a:avLst/>
          </a:prstGeom>
        </p:spPr>
        <p:txBody>
          <a:bodyPr vert="horz" lIns="16787" tIns="41966" rIns="16787" bIns="41966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  <a:p>
            <a:r>
              <a:rPr lang="ru-RU" dirty="0" smtClean="0"/>
              <a:t>2. Трость использует только человек, выполняющий функцию сопровождающего, но дуга, описываемая его тростью, позволяет обследовать пространство и перед собой самим, и перед сопровождаемым, т. е. она должна быть гораздо шире со стороны сопровождаемого. При сопровождении  незрячего человека даже слабовидящий сопровождающий должен обязательно использовать трость, чтобы обеспечить сопровождаемому необходимый уровень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4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X. </a:t>
            </a:r>
            <a:r>
              <a:rPr lang="ru-RU" dirty="0"/>
              <a:t>Усаживание человека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2290287" cy="450547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Усаживание </a:t>
            </a:r>
            <a:r>
              <a:rPr lang="ru-RU" b="1" dirty="0">
                <a:solidFill>
                  <a:schemeClr val="accent1"/>
                </a:solidFill>
              </a:rPr>
              <a:t>на стул со спинкой при приближении со стороны спинки</a:t>
            </a:r>
          </a:p>
          <a:p>
            <a:r>
              <a:rPr lang="ru-RU" dirty="0"/>
              <a:t>Сопровождающий: кладет свою руку на спинку стула. Сообщает сопровождаемому, что перед ним находится стул и где находится сиденье (слева, справа или за спинкой стула).</a:t>
            </a:r>
          </a:p>
          <a:p>
            <a:r>
              <a:rPr lang="ru-RU" dirty="0"/>
              <a:t>Сопровождаемый: прослеживает своей рукой по руке сопровождающего, кладет руку на спинку стула, разворачивается, прислоняется обеими ногами к сиденью стула и только после этого садится.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4" y="1647244"/>
            <a:ext cx="2401035" cy="1832046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2" y="1647242"/>
            <a:ext cx="2401035" cy="1832045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1" y="3628919"/>
            <a:ext cx="2401034" cy="1832045"/>
          </a:xfrm>
          <a:prstGeom prst="rect">
            <a:avLst/>
          </a:prstGeom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4" y="3628920"/>
            <a:ext cx="2401034" cy="18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6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X. </a:t>
            </a:r>
            <a:r>
              <a:rPr lang="ru-RU" dirty="0"/>
              <a:t>Усаживание человека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2355782" cy="424815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Усаживание </a:t>
            </a:r>
            <a:r>
              <a:rPr lang="ru-RU" b="1" dirty="0">
                <a:solidFill>
                  <a:schemeClr val="accent1"/>
                </a:solidFill>
              </a:rPr>
              <a:t>на лавку, табурет или на стул при приближении к нему не со </a:t>
            </a:r>
            <a:r>
              <a:rPr lang="ru-RU" b="1" dirty="0" smtClean="0">
                <a:solidFill>
                  <a:schemeClr val="accent1"/>
                </a:solidFill>
              </a:rPr>
              <a:t>стороны спинки</a:t>
            </a:r>
          </a:p>
          <a:p>
            <a:r>
              <a:rPr lang="ru-RU" dirty="0"/>
              <a:t>Сопровождающий: подводит человека с нарушением зрения к сидению под прямым углом так, чтобы колени сопровождаемого коснулись сиденья. Сообщает сопровождаемому о том, что тот может сесть.</a:t>
            </a:r>
          </a:p>
          <a:p>
            <a:r>
              <a:rPr lang="ru-RU" dirty="0"/>
              <a:t>Сопровождаемый: самостоятельно разворачивается, прислоняется обеими ногами к сиденью и только после этого садится.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25" y="1621698"/>
            <a:ext cx="2401035" cy="1832045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1" y="1621697"/>
            <a:ext cx="2401034" cy="1832045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97" y="3562014"/>
            <a:ext cx="2401034" cy="1832044"/>
          </a:xfrm>
          <a:prstGeom prst="rect">
            <a:avLst/>
          </a:prstGeom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01" y="3562014"/>
            <a:ext cx="2401034" cy="18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9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ru-RU" dirty="0" smtClean="0"/>
              <a:t>X</a:t>
            </a:r>
            <a:r>
              <a:rPr lang="ru-RU" dirty="0"/>
              <a:t>. Усаживание человека с глубоким нарушением зрения в зрительном зале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7333385" cy="457238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>
                <a:solidFill>
                  <a:schemeClr val="accent1"/>
                </a:solidFill>
              </a:rPr>
              <a:t>. РАСПОЛОЖЕНИЕ</a:t>
            </a:r>
          </a:p>
          <a:p>
            <a:r>
              <a:rPr lang="ru-RU" dirty="0"/>
              <a:t>Сопровождающий: останавливается у требуемого ряда и поворачивается так, чтобы пройти боком между рядов.</a:t>
            </a:r>
          </a:p>
          <a:p>
            <a:r>
              <a:rPr lang="ru-RU" dirty="0"/>
              <a:t>Сопровождаемый: встает в одну линию с сопровождающим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2. ОСУЩЕСТВЛЕНИЕ ДВИЖЕНИЯ МЕЖДУ РЯДАМИ</a:t>
            </a:r>
          </a:p>
          <a:p>
            <a:r>
              <a:rPr lang="ru-RU" dirty="0" smtClean="0"/>
              <a:t>Сопровождающий: одновременно </a:t>
            </a:r>
            <a:r>
              <a:rPr lang="ru-RU" dirty="0"/>
              <a:t>с сопровождаемым идет вдоль ряда лицом к зрителям. Если сам сопровождающий имеет нарушение зрения, то он следит рукой или тростью по спинкам кресел предыдущего ряда.</a:t>
            </a:r>
          </a:p>
          <a:p>
            <a:r>
              <a:rPr lang="ru-RU" dirty="0"/>
              <a:t>Сопровождаемый: двигается вслед за сопровождающим приставным шагом лицом к зрителям, старается держаться ближе к спинкам кресел предыдущего ряда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3. УСАЖИВАНИЕ НА МЕСТА</a:t>
            </a:r>
          </a:p>
          <a:p>
            <a:r>
              <a:rPr lang="ru-RU" dirty="0"/>
              <a:t>Сопровождающий: останавливается в нужном месте, подводит сопровождаемого к его сиденью, опускает свою руку или руку сопровождаемого на спинку кресла.</a:t>
            </a:r>
          </a:p>
          <a:p>
            <a:r>
              <a:rPr lang="ru-RU" dirty="0"/>
              <a:t>Сопровождаемый: разворачивается, опускает сидение (при необходимости), находит его обеими ногами и только после этого садится.</a:t>
            </a:r>
          </a:p>
          <a:p>
            <a:r>
              <a:rPr lang="ru-RU" dirty="0"/>
              <a:t>Перед тем как сесть на любой стул, человеку с нарушением зрения следует проверить, нет ли на нем какого-либо предмета. Выполнение этого правила особенно важно в ситуациях, когда он находит место самостоятельно или сопровождающим является человек с нарушением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9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 smtClean="0"/>
              <a:t>XI. </a:t>
            </a:r>
            <a:r>
              <a:rPr lang="ru-RU" dirty="0"/>
              <a:t>Посадка в автомобиль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9" y="1557655"/>
            <a:ext cx="3403698" cy="46392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Сопровождающий</a:t>
            </a:r>
            <a:r>
              <a:rPr lang="ru-RU" dirty="0"/>
              <a:t>: подводит человека с нарушением зрения к автомобилю, после чего или сам открывает дверцу, или кладет руку сопровождаемого на ручку двери автомобиля, чтобы тот сам ее открыл. </a:t>
            </a:r>
            <a:endParaRPr lang="ru-RU" dirty="0" smtClean="0"/>
          </a:p>
          <a:p>
            <a:r>
              <a:rPr lang="ru-RU" dirty="0" smtClean="0"/>
              <a:t>Сопровождаемый</a:t>
            </a:r>
            <a:r>
              <a:rPr lang="ru-RU" dirty="0"/>
              <a:t>: может самостоятельно открыть дверь автомобиля</a:t>
            </a:r>
            <a:r>
              <a:rPr lang="ru-RU" dirty="0" smtClean="0"/>
              <a:t>.</a:t>
            </a:r>
          </a:p>
          <a:p>
            <a:r>
              <a:rPr lang="ru-RU" dirty="0"/>
              <a:t>Сопровождающий: кладет одну руку сопровождаемого на крышу автомобиля над проемом двери, а другую — на угол двери для того, чтобы предотвратить удар головой об дверь или крышу автомобиля.</a:t>
            </a:r>
          </a:p>
          <a:p>
            <a:endParaRPr lang="ru-RU" dirty="0"/>
          </a:p>
        </p:txBody>
      </p:sp>
      <p:pic>
        <p:nvPicPr>
          <p:cNvPr id="4098" name="Picture 2" descr="D:\Рабочий стол\Новая папка (3)\Новая папка (2)\IMG_20140817_124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25" y="1111982"/>
            <a:ext cx="2977557" cy="22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Новая папка (3)\Новая папка (2)\IMG_20140817_124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26" y="3587557"/>
            <a:ext cx="2993815" cy="22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7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I. Основное положение (исходная позиция)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>
                <a:solidFill>
                  <a:schemeClr val="accent1"/>
                </a:solidFill>
              </a:rPr>
              <a:t>. УСТАНОВЛЕНИЕ КОНТАКТА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С  </a:t>
            </a:r>
            <a:r>
              <a:rPr lang="ru-RU" b="1" dirty="0">
                <a:solidFill>
                  <a:schemeClr val="accent1"/>
                </a:solidFill>
              </a:rPr>
              <a:t>ЧЕЛОВЕКОМ С НАРУШЕНИЕМ </a:t>
            </a:r>
            <a:r>
              <a:rPr lang="ru-RU" b="1" dirty="0" smtClean="0">
                <a:solidFill>
                  <a:schemeClr val="accent1"/>
                </a:solidFill>
              </a:rPr>
              <a:t>ЗРЕНИЯ</a:t>
            </a:r>
          </a:p>
          <a:p>
            <a:endParaRPr lang="ru-RU" dirty="0"/>
          </a:p>
          <a:p>
            <a:r>
              <a:rPr lang="ru-RU" dirty="0"/>
              <a:t>Сопровождающий: обозначает свое местоположение голосом (</a:t>
            </a:r>
            <a:r>
              <a:rPr lang="ru-RU" dirty="0" smtClean="0"/>
              <a:t>здоровается и представляется</a:t>
            </a:r>
            <a:r>
              <a:rPr lang="ru-RU" dirty="0"/>
              <a:t>). Дотрагивается тыльной стороной ладони до тыльной стороны кисти свободной руки, плеча или локтя человека с нарушением зрения.</a:t>
            </a:r>
          </a:p>
          <a:p>
            <a:r>
              <a:rPr lang="ru-RU" dirty="0"/>
              <a:t>По возможности не следует брать человека за руку, в которой он держит белую трость.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2" y="1907934"/>
            <a:ext cx="4649385" cy="3547591"/>
          </a:xfrm>
        </p:spPr>
      </p:pic>
    </p:spTree>
    <p:extLst>
      <p:ext uri="{BB962C8B-B14F-4D97-AF65-F5344CB8AC3E}">
        <p14:creationId xmlns:p14="http://schemas.microsoft.com/office/powerpoint/2010/main" val="33275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9" y="477919"/>
            <a:ext cx="5499531" cy="1079738"/>
          </a:xfrm>
        </p:spPr>
        <p:txBody>
          <a:bodyPr/>
          <a:lstStyle/>
          <a:p>
            <a:r>
              <a:rPr lang="en-US" dirty="0" smtClean="0"/>
              <a:t>XI. </a:t>
            </a:r>
            <a:r>
              <a:rPr lang="ru-RU" dirty="0"/>
              <a:t>Посадка в автомобиль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3768" y="1557655"/>
            <a:ext cx="3665678" cy="46392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Сопровождаемый</a:t>
            </a:r>
            <a:r>
              <a:rPr lang="ru-RU" dirty="0"/>
              <a:t>: может самостоятельно, без помощи сопровождающего проследить рукой от дверной ручки по краю двери до угла, а второй рукой найти крышу автомобиля. Одной рукой контролирует крышу, другой — угол двери. Садится в автомобиль и самостоятельно закрывает за собой дверь.</a:t>
            </a:r>
          </a:p>
          <a:p>
            <a:endParaRPr lang="ru-RU" dirty="0"/>
          </a:p>
        </p:txBody>
      </p:sp>
      <p:pic>
        <p:nvPicPr>
          <p:cNvPr id="4100" name="Picture 4" descr="D:\Рабочий стол\Новая папка (3)\Новая папка (2)\IMG_20140817_12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79" y="1111982"/>
            <a:ext cx="3052385" cy="23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Новая папка (3)\Новая папка (2)\IMG_20140817_124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34" y="3587557"/>
            <a:ext cx="3069052" cy="2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I. Основное положение (исходная позиция)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dirty="0">
                <a:solidFill>
                  <a:schemeClr val="accent1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ЗАХВАТ</a:t>
            </a:r>
          </a:p>
          <a:p>
            <a:endParaRPr lang="ru-RU" dirty="0"/>
          </a:p>
          <a:p>
            <a:r>
              <a:rPr lang="ru-RU" dirty="0"/>
              <a:t>Сопровождаемый: берет руку сопровождающего чуть выше локтя так, чтобы большой палец был с одной стороны руки сопровождающего, а остальные пальцы — с другой (например, если сопровождаемый берет сопровождающего правой рукой, то большой палец у него будет снаружи, а остальные пальцы между рукой и телом сопровождающего).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1249" y="1883308"/>
            <a:ext cx="4287884" cy="3135059"/>
          </a:xfrm>
        </p:spPr>
      </p:pic>
    </p:spTree>
    <p:extLst>
      <p:ext uri="{BB962C8B-B14F-4D97-AF65-F5344CB8AC3E}">
        <p14:creationId xmlns:p14="http://schemas.microsoft.com/office/powerpoint/2010/main" val="252812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I. Основное положение (исходная позиция)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3</a:t>
            </a:r>
            <a:r>
              <a:rPr lang="ru-RU" b="1" dirty="0">
                <a:solidFill>
                  <a:schemeClr val="accent1"/>
                </a:solidFill>
              </a:rPr>
              <a:t>. ПОЛОЖЕНИЕ </a:t>
            </a:r>
            <a:r>
              <a:rPr lang="ru-RU" b="1" dirty="0" smtClean="0">
                <a:solidFill>
                  <a:schemeClr val="accent1"/>
                </a:solidFill>
              </a:rPr>
              <a:t>РУКИ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Сопровождающий: рука опущена и расслаблена.</a:t>
            </a:r>
          </a:p>
          <a:p>
            <a:r>
              <a:rPr lang="ru-RU" dirty="0"/>
              <a:t>Сопровождаемый: рука согнута под прямым углом, от плеча до локтя опущена вдоль тела и расслаблена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29" y="1781056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37398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I. Основное положение (исходная позиция)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0749" y="1781056"/>
            <a:ext cx="2495074" cy="4248150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4.  ВЗАИМНОЕ РАСПОЛОЖЕНИЕ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Сопровождающий: впереди.</a:t>
            </a:r>
          </a:p>
          <a:p>
            <a:r>
              <a:rPr lang="ru-RU" dirty="0"/>
              <a:t>Сопровождаемый: на полшага позади сопровождающего, плечо за плечом сопровождающего. При этом человек с нарушением зрения может самостоятельно контролировать свое положение относительно сопровождающего рукой.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09" y="1646113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85979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II. Проход в узком пространстве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1. СИГНАЛ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Сопровождающий: сообщает о том, что необходимо пройти в узком пространстве, замедляет скорость передвижения.</a:t>
            </a:r>
          </a:p>
          <a:p>
            <a:r>
              <a:rPr lang="ru-RU" dirty="0"/>
              <a:t>Сопровождаемый: готовится к проходу в узком пространстве.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3" y="1907934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358168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II. Проход в узком пространстве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dirty="0">
                <a:solidFill>
                  <a:schemeClr val="accent1"/>
                </a:solidFill>
              </a:rPr>
              <a:t>.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ПОЛОЖЕНИЕ РУК</a:t>
            </a:r>
          </a:p>
          <a:p>
            <a:endParaRPr lang="ru-RU" dirty="0" smtClean="0"/>
          </a:p>
          <a:p>
            <a:r>
              <a:rPr lang="ru-RU" dirty="0" smtClean="0"/>
              <a:t>Сопровождающий</a:t>
            </a:r>
            <a:r>
              <a:rPr lang="ru-RU" dirty="0"/>
              <a:t>:   заводит   руку </a:t>
            </a:r>
            <a:r>
              <a:rPr lang="ru-RU" dirty="0" smtClean="0"/>
              <a:t> </a:t>
            </a:r>
            <a:r>
              <a:rPr lang="ru-RU" dirty="0"/>
              <a:t>за спину.</a:t>
            </a:r>
          </a:p>
          <a:p>
            <a:r>
              <a:rPr lang="ru-RU" dirty="0"/>
              <a:t>Сопровождаемый: делает полшага в сторону за спину сопровождаемого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Сопровождающий</a:t>
            </a:r>
            <a:r>
              <a:rPr lang="ru-RU" dirty="0"/>
              <a:t>: отводит руку назад, чтобы увеличить дистанцию между собой и сопровождаемым.</a:t>
            </a:r>
          </a:p>
          <a:p>
            <a:r>
              <a:rPr lang="ru-RU" dirty="0"/>
              <a:t>Сопровождаемый: переносит захват с плеча сопровождающего на его запястье для увеличения дистанции.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2" y="1907934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113508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768" y="477919"/>
            <a:ext cx="3338204" cy="1079738"/>
          </a:xfrm>
        </p:spPr>
        <p:txBody>
          <a:bodyPr/>
          <a:lstStyle/>
          <a:p>
            <a:r>
              <a:rPr lang="ru-RU" dirty="0"/>
              <a:t>II. Проход в узком пространстве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3</a:t>
            </a:r>
            <a:r>
              <a:rPr lang="ru-RU" b="1" dirty="0">
                <a:solidFill>
                  <a:schemeClr val="accent1"/>
                </a:solidFill>
              </a:rPr>
              <a:t>.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ВЗАИМНОЕ РАСПОЛОЖЕНИЕ</a:t>
            </a:r>
          </a:p>
          <a:p>
            <a:r>
              <a:rPr lang="ru-RU" dirty="0"/>
              <a:t>Сопровождающий: впереди.</a:t>
            </a:r>
          </a:p>
          <a:p>
            <a:r>
              <a:rPr lang="ru-RU" dirty="0"/>
              <a:t>Сопровождаемый: оба плеча за плечами сопровождающего (правое — за правым, левое — за левым).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4</a:t>
            </a:r>
            <a:r>
              <a:rPr lang="ru-RU" b="1" dirty="0">
                <a:solidFill>
                  <a:schemeClr val="accent1"/>
                </a:solidFill>
              </a:rPr>
              <a:t>.  КОНТРОЛЬ</a:t>
            </a:r>
          </a:p>
          <a:p>
            <a:r>
              <a:rPr lang="ru-RU" dirty="0"/>
              <a:t>Сопровождаемый: может сам контролировать свое положение свободной рукой (например, если он держит сопровождающего левой рукой, то может правой рукой дополнительно контролировать положение плеча сопровождающего, убеждаясь, что он находится точно перед сопровождаемым, а не сместился в сторону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2" y="1907934"/>
            <a:ext cx="4649384" cy="3547590"/>
          </a:xfrm>
        </p:spPr>
      </p:pic>
    </p:spTree>
    <p:extLst>
      <p:ext uri="{BB962C8B-B14F-4D97-AF65-F5344CB8AC3E}">
        <p14:creationId xmlns:p14="http://schemas.microsoft.com/office/powerpoint/2010/main" val="420357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2103</Words>
  <Application>Microsoft Office PowerPoint</Application>
  <PresentationFormat>Произвольный</PresentationFormat>
  <Paragraphs>211</Paragraphs>
  <Slides>30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I. Основное положение (исходная позиция)</vt:lpstr>
      <vt:lpstr>I. Основное положение (исходная позиция)</vt:lpstr>
      <vt:lpstr>I. Основное положение (исходная позиция)</vt:lpstr>
      <vt:lpstr>I. Основное положение (исходная позиция)</vt:lpstr>
      <vt:lpstr>II. Проход в узком пространстве</vt:lpstr>
      <vt:lpstr>II. Проход в узком пространстве</vt:lpstr>
      <vt:lpstr>II. Проход в узком пространстве</vt:lpstr>
      <vt:lpstr>II. Проход в узком пространстве</vt:lpstr>
      <vt:lpstr>III. Разворот при передвижении в обратную сторону</vt:lpstr>
      <vt:lpstr>III. Разворот при передвижении в обратную сторону</vt:lpstr>
      <vt:lpstr>III. Разворот при передвижении в обратную сторону</vt:lpstr>
      <vt:lpstr>IV. Смена положения человека с нарушением зрения относительно сопровождающего</vt:lpstr>
      <vt:lpstr>IV. Смена положения человека с нарушением зрения относительно сопровождающего</vt:lpstr>
      <vt:lpstr>IV. Смена положения человека с нарушением зрения относительно сопровождающего</vt:lpstr>
      <vt:lpstr>IV. Смена положения человека с нарушением зрения относительно сопровождающего</vt:lpstr>
      <vt:lpstr>V. Проход через двери</vt:lpstr>
      <vt:lpstr>V. Проход через двери</vt:lpstr>
      <vt:lpstr>V. Проход через двери</vt:lpstr>
      <vt:lpstr>VI. Спуск и подъем по лестнице</vt:lpstr>
      <vt:lpstr>VI. Спуск и подъем по лестнице</vt:lpstr>
      <vt:lpstr>VI. Спуск и подъем по лестнице</vt:lpstr>
      <vt:lpstr>VII. Бордюры: спуск/ подъем</vt:lpstr>
      <vt:lpstr>VIII. Передвижение двух людей с нарушением зрения</vt:lpstr>
      <vt:lpstr>IX. Усаживание человека</vt:lpstr>
      <vt:lpstr>IX. Усаживание человека</vt:lpstr>
      <vt:lpstr>X. Усаживание человека с глубоким нарушением зрения в зрительном зале</vt:lpstr>
      <vt:lpstr>XI. Посадка в автомобиль</vt:lpstr>
      <vt:lpstr>XI. Посадка в автомобиль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Основное положение (исходная позиция)</dc:title>
  <dc:creator>Сергей</dc:creator>
  <cp:lastModifiedBy>ADMIN</cp:lastModifiedBy>
  <cp:revision>37</cp:revision>
  <dcterms:created xsi:type="dcterms:W3CDTF">2014-08-12T05:04:50Z</dcterms:created>
  <dcterms:modified xsi:type="dcterms:W3CDTF">2018-12-07T04:46:27Z</dcterms:modified>
</cp:coreProperties>
</file>